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93" r:id="rId2"/>
    <p:sldId id="292" r:id="rId3"/>
    <p:sldId id="279" r:id="rId4"/>
    <p:sldId id="280" r:id="rId5"/>
    <p:sldId id="278" r:id="rId6"/>
    <p:sldId id="276" r:id="rId7"/>
    <p:sldId id="277" r:id="rId8"/>
    <p:sldId id="282" r:id="rId9"/>
    <p:sldId id="283" r:id="rId10"/>
    <p:sldId id="284" r:id="rId11"/>
    <p:sldId id="285" r:id="rId12"/>
    <p:sldId id="286" r:id="rId13"/>
    <p:sldId id="271" r:id="rId14"/>
    <p:sldId id="272" r:id="rId15"/>
    <p:sldId id="257" r:id="rId16"/>
    <p:sldId id="294"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3" r:id="rId31"/>
    <p:sldId id="274" r:id="rId32"/>
    <p:sldId id="275" r:id="rId33"/>
    <p:sldId id="287" r:id="rId34"/>
    <p:sldId id="288" r:id="rId35"/>
    <p:sldId id="289" r:id="rId36"/>
    <p:sldId id="290" r:id="rId37"/>
    <p:sldId id="296" r:id="rId38"/>
    <p:sldId id="299" r:id="rId39"/>
    <p:sldId id="297" r:id="rId40"/>
    <p:sldId id="298" r:id="rId41"/>
    <p:sldId id="300" r:id="rId42"/>
    <p:sldId id="291" r:id="rId43"/>
    <p:sldId id="29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3CF"/>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2614" autoAdjust="0"/>
  </p:normalViewPr>
  <p:slideViewPr>
    <p:cSldViewPr snapToGrid="0" snapToObjects="1">
      <p:cViewPr varScale="1">
        <p:scale>
          <a:sx n="68" d="100"/>
          <a:sy n="68" d="100"/>
        </p:scale>
        <p:origin x="365"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6T00:52:07.575"/>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1,'3315'0,"-3286"0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2F7D1-C29B-4390-9FB2-E3715BF4E8F2}"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8DCAD-D630-4F8D-BBB2-97483CFBC994}" type="slidenum">
              <a:rPr lang="en-US" smtClean="0"/>
              <a:t>‹#›</a:t>
            </a:fld>
            <a:endParaRPr lang="en-US"/>
          </a:p>
        </p:txBody>
      </p:sp>
    </p:spTree>
    <p:extLst>
      <p:ext uri="{BB962C8B-B14F-4D97-AF65-F5344CB8AC3E}">
        <p14:creationId xmlns:p14="http://schemas.microsoft.com/office/powerpoint/2010/main" val="1158498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4</a:t>
            </a:fld>
            <a:endParaRPr lang="en-US"/>
          </a:p>
        </p:txBody>
      </p:sp>
    </p:spTree>
    <p:extLst>
      <p:ext uri="{BB962C8B-B14F-4D97-AF65-F5344CB8AC3E}">
        <p14:creationId xmlns:p14="http://schemas.microsoft.com/office/powerpoint/2010/main" val="2602391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stackedAreaChart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Sales by year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Customers by year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Sales by quarters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Sales By Months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Orders by year</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Product price</a:t>
            </a:r>
            <a:endParaRPr dirty="0"/>
          </a:p>
          <a:p>
            <a:r>
              <a:rPr b="0" dirty="0"/>
              <a:t>No alt text provided</a:t>
            </a:r>
            <a:endParaRPr dirty="0"/>
          </a:p>
          <a:p>
            <a:endParaRPr dirty="0"/>
          </a:p>
          <a:p>
            <a:r>
              <a:rPr b="1" dirty="0"/>
              <a:t>Top products ordered </a:t>
            </a:r>
            <a:endParaRPr dirty="0"/>
          </a:p>
          <a:p>
            <a:r>
              <a:rPr b="0" dirty="0"/>
              <a:t>No alt text provided</a:t>
            </a:r>
            <a:endParaRPr dirty="0"/>
          </a:p>
          <a:p>
            <a:endParaRPr dirty="0"/>
          </a:p>
          <a:p>
            <a:r>
              <a:rPr b="1" dirty="0"/>
              <a:t>Product Category </a:t>
            </a:r>
            <a:endParaRPr dirty="0"/>
          </a:p>
          <a:p>
            <a:r>
              <a:rPr b="0" dirty="0"/>
              <a:t>No alt text provided</a:t>
            </a:r>
            <a:endParaRPr dirty="0"/>
          </a:p>
          <a:p>
            <a:endParaRPr dirty="0"/>
          </a:p>
          <a:p>
            <a:r>
              <a:rPr b="1" dirty="0"/>
              <a:t>decompositionTreeVisual</a:t>
            </a:r>
            <a:endParaRPr dirty="0"/>
          </a:p>
          <a:p>
            <a:r>
              <a:rPr b="0" dirty="0"/>
              <a:t>No alt text provided</a:t>
            </a:r>
            <a:endParaRPr dirty="0"/>
          </a:p>
          <a:p>
            <a:endParaRPr dirty="0"/>
          </a:p>
          <a:p>
            <a:r>
              <a:rPr b="1" dirty="0"/>
              <a:t>Category</a:t>
            </a:r>
            <a:endParaRPr dirty="0"/>
          </a:p>
          <a:p>
            <a:r>
              <a:rPr b="0" dirty="0"/>
              <a:t>No alt text provided</a:t>
            </a:r>
            <a:endParaRPr dirty="0"/>
          </a:p>
          <a:p>
            <a:endParaRPr dirty="0"/>
          </a:p>
          <a:p>
            <a:r>
              <a:rPr b="1" dirty="0"/>
              <a:t>Sales amount by products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Select Product</a:t>
            </a:r>
            <a:endParaRPr dirty="0"/>
          </a:p>
          <a:p>
            <a:r>
              <a:rPr b="0" dirty="0"/>
              <a:t>No alt text provided</a:t>
            </a:r>
            <a:endParaRPr dirty="0"/>
          </a:p>
          <a:p>
            <a:endParaRPr dirty="0"/>
          </a:p>
          <a:p>
            <a:r>
              <a:rPr b="1" dirty="0"/>
              <a:t>Unit Price</a:t>
            </a:r>
            <a:endParaRPr dirty="0"/>
          </a:p>
          <a:p>
            <a:r>
              <a:rPr b="0" dirty="0"/>
              <a:t>No alt text provided</a:t>
            </a:r>
            <a:endParaRPr dirty="0"/>
          </a:p>
          <a:p>
            <a:endParaRPr dirty="0"/>
          </a:p>
          <a:p>
            <a:r>
              <a:rPr b="1" dirty="0"/>
              <a:t>Sales Amount</a:t>
            </a:r>
            <a:endParaRPr dirty="0"/>
          </a:p>
          <a:p>
            <a:r>
              <a:rPr b="0" dirty="0"/>
              <a:t>No alt text provided</a:t>
            </a:r>
            <a:endParaRPr dirty="0"/>
          </a:p>
          <a:p>
            <a:endParaRPr dirty="0"/>
          </a:p>
          <a:p>
            <a:r>
              <a:rPr b="1" dirty="0"/>
              <a:t>Rate</a:t>
            </a:r>
            <a:endParaRPr dirty="0"/>
          </a:p>
          <a:p>
            <a:r>
              <a:rPr b="0" dirty="0"/>
              <a:t>No alt text provided</a:t>
            </a:r>
            <a:endParaRPr dirty="0"/>
          </a:p>
          <a:p>
            <a:endParaRPr dirty="0"/>
          </a:p>
          <a:p>
            <a:r>
              <a:rPr b="1" dirty="0"/>
              <a:t>Production Country </a:t>
            </a:r>
            <a:endParaRPr dirty="0"/>
          </a:p>
          <a:p>
            <a:r>
              <a:rPr b="0" dirty="0"/>
              <a:t>No alt text provided</a:t>
            </a:r>
            <a:endParaRPr dirty="0"/>
          </a:p>
          <a:p>
            <a:endParaRPr dirty="0"/>
          </a:p>
          <a:p>
            <a:r>
              <a:rPr b="1" dirty="0"/>
              <a:t>Supplier Name</a:t>
            </a:r>
            <a:endParaRPr dirty="0"/>
          </a:p>
          <a:p>
            <a:r>
              <a:rPr b="0" dirty="0"/>
              <a:t>No alt text provided</a:t>
            </a:r>
            <a:endParaRPr dirty="0"/>
          </a:p>
          <a:p>
            <a:endParaRPr dirty="0"/>
          </a:p>
          <a:p>
            <a:r>
              <a:rPr b="1" dirty="0"/>
              <a:t>Product Name </a:t>
            </a:r>
            <a:endParaRPr dirty="0"/>
          </a:p>
          <a:p>
            <a:r>
              <a:rPr b="0" dirty="0"/>
              <a:t>No alt text provided</a:t>
            </a:r>
            <a:endParaRPr dirty="0"/>
          </a:p>
          <a:p>
            <a:endParaRPr dirty="0"/>
          </a:p>
          <a:p>
            <a:r>
              <a:rPr b="1" dirty="0"/>
              <a:t>Count of Orders </a:t>
            </a:r>
            <a:endParaRPr dirty="0"/>
          </a:p>
          <a:p>
            <a:r>
              <a:rPr b="0" dirty="0"/>
              <a:t>No alt text provided</a:t>
            </a:r>
            <a:endParaRPr dirty="0"/>
          </a:p>
          <a:p>
            <a:endParaRPr dirty="0"/>
          </a:p>
          <a:p>
            <a:r>
              <a:rPr b="1" dirty="0"/>
              <a:t>Subcategory Name </a:t>
            </a:r>
            <a:endParaRPr dirty="0"/>
          </a:p>
          <a:p>
            <a:r>
              <a:rPr b="0" dirty="0"/>
              <a:t>No alt text provided</a:t>
            </a:r>
            <a:endParaRPr dirty="0"/>
          </a:p>
          <a:p>
            <a:endParaRPr dirty="0"/>
          </a:p>
          <a:p>
            <a:r>
              <a:rPr b="1" dirty="0"/>
              <a:t>CategoryName </a:t>
            </a:r>
            <a:endParaRPr dirty="0"/>
          </a:p>
          <a:p>
            <a:r>
              <a:rPr b="0" dirty="0"/>
              <a:t>No alt text provided</a:t>
            </a:r>
            <a:endParaRPr dirty="0"/>
          </a:p>
          <a:p>
            <a:endParaRPr dirty="0"/>
          </a:p>
          <a:p>
            <a:r>
              <a:rPr b="1" dirty="0"/>
              <a:t>Sales Amount by Year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Sales by Stores</a:t>
            </a:r>
            <a:endParaRPr dirty="0"/>
          </a:p>
          <a:p>
            <a:r>
              <a:rPr b="0" dirty="0"/>
              <a:t>No alt text provided</a:t>
            </a:r>
            <a:endParaRPr dirty="0"/>
          </a:p>
          <a:p>
            <a:endParaRPr dirty="0"/>
          </a:p>
          <a:p>
            <a:r>
              <a:rPr b="1" dirty="0"/>
              <a:t>Orders by Stores</a:t>
            </a:r>
            <a:endParaRPr dirty="0"/>
          </a:p>
          <a:p>
            <a:r>
              <a:rPr b="0" dirty="0"/>
              <a:t>No alt text provided</a:t>
            </a:r>
            <a:endParaRPr dirty="0"/>
          </a:p>
          <a:p>
            <a:endParaRPr dirty="0"/>
          </a:p>
          <a:p>
            <a:r>
              <a:rPr b="1" dirty="0"/>
              <a:t>Customers by Stores </a:t>
            </a:r>
            <a:endParaRPr dirty="0"/>
          </a:p>
          <a:p>
            <a:r>
              <a:rPr b="0" dirty="0"/>
              <a:t>No alt text provided</a:t>
            </a:r>
            <a:endParaRPr dirty="0"/>
          </a:p>
          <a:p>
            <a:endParaRPr dirty="0"/>
          </a:p>
          <a:p>
            <a:r>
              <a:rPr b="1" dirty="0"/>
              <a:t>Employees by Store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Select Store</a:t>
            </a:r>
            <a:endParaRPr dirty="0"/>
          </a:p>
          <a:p>
            <a:r>
              <a:rPr b="0" dirty="0"/>
              <a:t>No alt text provided</a:t>
            </a:r>
            <a:endParaRPr dirty="0"/>
          </a:p>
          <a:p>
            <a:endParaRPr dirty="0"/>
          </a:p>
          <a:p>
            <a:r>
              <a:rPr b="1" dirty="0"/>
              <a:t>Customers Count</a:t>
            </a:r>
            <a:endParaRPr dirty="0"/>
          </a:p>
          <a:p>
            <a:r>
              <a:rPr b="0" dirty="0"/>
              <a:t>No alt text provided</a:t>
            </a:r>
            <a:endParaRPr dirty="0"/>
          </a:p>
          <a:p>
            <a:endParaRPr dirty="0"/>
          </a:p>
          <a:p>
            <a:r>
              <a:rPr b="1" dirty="0"/>
              <a:t>Sales Amount</a:t>
            </a:r>
            <a:endParaRPr dirty="0"/>
          </a:p>
          <a:p>
            <a:r>
              <a:rPr b="0" dirty="0"/>
              <a:t>No alt text provided</a:t>
            </a:r>
            <a:endParaRPr dirty="0"/>
          </a:p>
          <a:p>
            <a:endParaRPr dirty="0"/>
          </a:p>
          <a:p>
            <a:r>
              <a:rPr b="1" dirty="0"/>
              <a:t>Employees Count</a:t>
            </a:r>
            <a:endParaRPr dirty="0"/>
          </a:p>
          <a:p>
            <a:r>
              <a:rPr b="0" dirty="0"/>
              <a:t>No alt text provided</a:t>
            </a:r>
            <a:endParaRPr dirty="0"/>
          </a:p>
          <a:p>
            <a:endParaRPr dirty="0"/>
          </a:p>
          <a:p>
            <a:r>
              <a:rPr b="1" dirty="0"/>
              <a:t>#1 Payment Method</a:t>
            </a:r>
            <a:endParaRPr dirty="0"/>
          </a:p>
          <a:p>
            <a:r>
              <a:rPr b="0" dirty="0"/>
              <a:t>No alt text provided</a:t>
            </a:r>
            <a:endParaRPr dirty="0"/>
          </a:p>
          <a:p>
            <a:endParaRPr dirty="0"/>
          </a:p>
          <a:p>
            <a:r>
              <a:rPr b="1" dirty="0"/>
              <a:t>Employees Sats Rate</a:t>
            </a:r>
            <a:endParaRPr dirty="0"/>
          </a:p>
          <a:p>
            <a:r>
              <a:rPr b="0" dirty="0"/>
              <a:t>No alt text provided</a:t>
            </a:r>
            <a:endParaRPr dirty="0"/>
          </a:p>
          <a:p>
            <a:endParaRPr dirty="0"/>
          </a:p>
          <a:p>
            <a:r>
              <a:rPr b="1" dirty="0"/>
              <a:t>Count of Orders </a:t>
            </a:r>
            <a:endParaRPr dirty="0"/>
          </a:p>
          <a:p>
            <a:r>
              <a:rPr b="0" dirty="0"/>
              <a:t>No alt text provided</a:t>
            </a:r>
            <a:endParaRPr dirty="0"/>
          </a:p>
          <a:p>
            <a:endParaRPr dirty="0"/>
          </a:p>
          <a:p>
            <a:r>
              <a:rPr b="1" dirty="0"/>
              <a:t>Store Name</a:t>
            </a:r>
            <a:endParaRPr dirty="0"/>
          </a:p>
          <a:p>
            <a:r>
              <a:rPr b="0" dirty="0"/>
              <a:t>No alt text provided</a:t>
            </a:r>
            <a:endParaRPr dirty="0"/>
          </a:p>
          <a:p>
            <a:endParaRPr dirty="0"/>
          </a:p>
          <a:p>
            <a:r>
              <a:rPr b="1" dirty="0"/>
              <a:t>Country</a:t>
            </a:r>
            <a:endParaRPr dirty="0"/>
          </a:p>
          <a:p>
            <a:r>
              <a:rPr b="0" dirty="0"/>
              <a:t>No alt text provided</a:t>
            </a:r>
            <a:endParaRPr dirty="0"/>
          </a:p>
          <a:p>
            <a:endParaRPr dirty="0"/>
          </a:p>
          <a:p>
            <a:r>
              <a:rPr b="1" dirty="0"/>
              <a:t>Sales Amount by Year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Customer acquisition over years</a:t>
            </a:r>
            <a:endParaRPr dirty="0"/>
          </a:p>
          <a:p>
            <a:r>
              <a:rPr b="0" dirty="0"/>
              <a:t>No alt text provided</a:t>
            </a:r>
            <a:endParaRPr dirty="0"/>
          </a:p>
          <a:p>
            <a:endParaRPr dirty="0"/>
          </a:p>
          <a:p>
            <a:r>
              <a:rPr b="1" dirty="0"/>
              <a:t>Customers Gender</a:t>
            </a:r>
            <a:endParaRPr dirty="0"/>
          </a:p>
          <a:p>
            <a:r>
              <a:rPr b="0" dirty="0"/>
              <a:t>No alt text provided</a:t>
            </a:r>
            <a:endParaRPr dirty="0"/>
          </a:p>
          <a:p>
            <a:endParaRPr dirty="0"/>
          </a:p>
          <a:p>
            <a:r>
              <a:rPr b="1" dirty="0"/>
              <a:t>Top purchasing customers</a:t>
            </a:r>
            <a:endParaRPr dirty="0"/>
          </a:p>
          <a:p>
            <a:r>
              <a:rPr b="0" dirty="0"/>
              <a:t>No alt text provided</a:t>
            </a:r>
            <a:endParaRPr dirty="0"/>
          </a:p>
          <a:p>
            <a:endParaRPr dirty="0"/>
          </a:p>
          <a:p>
            <a:r>
              <a:rPr b="1" dirty="0"/>
              <a:t>Top Customers ordered</a:t>
            </a:r>
            <a:endParaRPr dirty="0"/>
          </a:p>
          <a:p>
            <a:r>
              <a:rPr b="0" dirty="0"/>
              <a:t>No alt text provided</a:t>
            </a:r>
            <a:endParaRPr dirty="0"/>
          </a:p>
          <a:p>
            <a:endParaRPr dirty="0"/>
          </a:p>
          <a:p>
            <a:r>
              <a:rPr b="1" dirty="0"/>
              <a:t>Payment methods by customers </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Customers by age </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Orders by year</a:t>
            </a:r>
            <a:endParaRPr dirty="0"/>
          </a:p>
          <a:p>
            <a:r>
              <a:rPr b="0" dirty="0"/>
              <a:t>No alt text provided</a:t>
            </a:r>
            <a:endParaRPr dirty="0"/>
          </a:p>
          <a:p>
            <a:endParaRPr dirty="0"/>
          </a:p>
          <a:p>
            <a:r>
              <a:rPr b="1" dirty="0"/>
              <a:t>Orders by age </a:t>
            </a:r>
            <a:endParaRPr dirty="0"/>
          </a:p>
          <a:p>
            <a:r>
              <a:rPr b="0" dirty="0"/>
              <a:t>No alt text provided</a:t>
            </a:r>
            <a:endParaRPr dirty="0"/>
          </a:p>
          <a:p>
            <a:endParaRPr dirty="0"/>
          </a:p>
          <a:p>
            <a:r>
              <a:rPr b="1" dirty="0"/>
              <a:t>Top products ordered</a:t>
            </a:r>
            <a:endParaRPr dirty="0"/>
          </a:p>
          <a:p>
            <a:r>
              <a:rPr b="0" dirty="0"/>
              <a:t>No alt text provided</a:t>
            </a:r>
            <a:endParaRPr dirty="0"/>
          </a:p>
          <a:p>
            <a:endParaRPr dirty="0"/>
          </a:p>
          <a:p>
            <a:r>
              <a:rPr b="1" dirty="0"/>
              <a:t>Orders by stores</a:t>
            </a:r>
            <a:endParaRPr dirty="0"/>
          </a:p>
          <a:p>
            <a:r>
              <a:rPr b="0" dirty="0"/>
              <a:t>No alt text provided</a:t>
            </a:r>
            <a:endParaRPr dirty="0"/>
          </a:p>
          <a:p>
            <a:endParaRPr dirty="0"/>
          </a:p>
          <a:p>
            <a:r>
              <a:rPr b="1" dirty="0"/>
              <a:t>Orders by gender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Sales by Payment_methods</a:t>
            </a:r>
            <a:endParaRPr dirty="0"/>
          </a:p>
          <a:p>
            <a:r>
              <a:rPr b="0" dirty="0"/>
              <a:t>No alt text provided</a:t>
            </a:r>
            <a:endParaRPr dirty="0"/>
          </a:p>
          <a:p>
            <a:endParaRPr dirty="0"/>
          </a:p>
          <a:p>
            <a:r>
              <a:rPr b="1" dirty="0"/>
              <a:t>Orders by Payment_methods</a:t>
            </a:r>
            <a:endParaRPr dirty="0"/>
          </a:p>
          <a:p>
            <a:r>
              <a:rPr b="0" dirty="0"/>
              <a:t>No alt text provided</a:t>
            </a:r>
            <a:endParaRPr dirty="0"/>
          </a:p>
          <a:p>
            <a:endParaRPr dirty="0"/>
          </a:p>
          <a:p>
            <a:r>
              <a:rPr b="1" dirty="0"/>
              <a:t>Customers Payment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Number of payments by name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Employee count by country</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7</a:t>
            </a:fld>
            <a:endParaRPr lang="en-US"/>
          </a:p>
        </p:txBody>
      </p:sp>
    </p:spTree>
    <p:extLst>
      <p:ext uri="{BB962C8B-B14F-4D97-AF65-F5344CB8AC3E}">
        <p14:creationId xmlns:p14="http://schemas.microsoft.com/office/powerpoint/2010/main" val="247212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Hiring employees by year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Total Employee by Age bins</a:t>
            </a:r>
            <a:endParaRPr dirty="0"/>
          </a:p>
          <a:p>
            <a:r>
              <a:rPr b="0" dirty="0"/>
              <a:t>No alt text provided</a:t>
            </a:r>
            <a:endParaRPr dirty="0"/>
          </a:p>
          <a:p>
            <a:endParaRPr dirty="0"/>
          </a:p>
          <a:p>
            <a:r>
              <a:rPr b="1" dirty="0"/>
              <a:t>Total Employee by gender</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Active Employee by Age bins and Over_time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Average of salary  by stores</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30</a:t>
            </a:fld>
            <a:endParaRPr lang="en-US"/>
          </a:p>
        </p:txBody>
      </p:sp>
    </p:spTree>
    <p:extLst>
      <p:ext uri="{BB962C8B-B14F-4D97-AF65-F5344CB8AC3E}">
        <p14:creationId xmlns:p14="http://schemas.microsoft.com/office/powerpoint/2010/main" val="3083035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31</a:t>
            </a:fld>
            <a:endParaRPr lang="en-US"/>
          </a:p>
        </p:txBody>
      </p:sp>
    </p:spTree>
    <p:extLst>
      <p:ext uri="{BB962C8B-B14F-4D97-AF65-F5344CB8AC3E}">
        <p14:creationId xmlns:p14="http://schemas.microsoft.com/office/powerpoint/2010/main" val="1994227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33</a:t>
            </a:fld>
            <a:endParaRPr lang="en-US"/>
          </a:p>
        </p:txBody>
      </p:sp>
    </p:spTree>
    <p:extLst>
      <p:ext uri="{BB962C8B-B14F-4D97-AF65-F5344CB8AC3E}">
        <p14:creationId xmlns:p14="http://schemas.microsoft.com/office/powerpoint/2010/main" val="3158988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34</a:t>
            </a:fld>
            <a:endParaRPr lang="en-US"/>
          </a:p>
        </p:txBody>
      </p:sp>
    </p:spTree>
    <p:extLst>
      <p:ext uri="{BB962C8B-B14F-4D97-AF65-F5344CB8AC3E}">
        <p14:creationId xmlns:p14="http://schemas.microsoft.com/office/powerpoint/2010/main" val="341853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35</a:t>
            </a:fld>
            <a:endParaRPr lang="en-US"/>
          </a:p>
        </p:txBody>
      </p:sp>
    </p:spTree>
    <p:extLst>
      <p:ext uri="{BB962C8B-B14F-4D97-AF65-F5344CB8AC3E}">
        <p14:creationId xmlns:p14="http://schemas.microsoft.com/office/powerpoint/2010/main" val="1413017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36</a:t>
            </a:fld>
            <a:endParaRPr lang="en-US"/>
          </a:p>
        </p:txBody>
      </p:sp>
    </p:spTree>
    <p:extLst>
      <p:ext uri="{BB962C8B-B14F-4D97-AF65-F5344CB8AC3E}">
        <p14:creationId xmlns:p14="http://schemas.microsoft.com/office/powerpoint/2010/main" val="1497786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37</a:t>
            </a:fld>
            <a:endParaRPr lang="en-US"/>
          </a:p>
        </p:txBody>
      </p:sp>
    </p:spTree>
    <p:extLst>
      <p:ext uri="{BB962C8B-B14F-4D97-AF65-F5344CB8AC3E}">
        <p14:creationId xmlns:p14="http://schemas.microsoft.com/office/powerpoint/2010/main" val="3051086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40</a:t>
            </a:fld>
            <a:endParaRPr lang="en-US"/>
          </a:p>
        </p:txBody>
      </p:sp>
    </p:spTree>
    <p:extLst>
      <p:ext uri="{BB962C8B-B14F-4D97-AF65-F5344CB8AC3E}">
        <p14:creationId xmlns:p14="http://schemas.microsoft.com/office/powerpoint/2010/main" val="1912812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8</a:t>
            </a:fld>
            <a:endParaRPr lang="en-US"/>
          </a:p>
        </p:txBody>
      </p:sp>
    </p:spTree>
    <p:extLst>
      <p:ext uri="{BB962C8B-B14F-4D97-AF65-F5344CB8AC3E}">
        <p14:creationId xmlns:p14="http://schemas.microsoft.com/office/powerpoint/2010/main" val="2712534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42</a:t>
            </a:fld>
            <a:endParaRPr lang="en-US"/>
          </a:p>
        </p:txBody>
      </p:sp>
    </p:spTree>
    <p:extLst>
      <p:ext uri="{BB962C8B-B14F-4D97-AF65-F5344CB8AC3E}">
        <p14:creationId xmlns:p14="http://schemas.microsoft.com/office/powerpoint/2010/main" val="1960321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43</a:t>
            </a:fld>
            <a:endParaRPr lang="en-US"/>
          </a:p>
        </p:txBody>
      </p:sp>
    </p:spTree>
    <p:extLst>
      <p:ext uri="{BB962C8B-B14F-4D97-AF65-F5344CB8AC3E}">
        <p14:creationId xmlns:p14="http://schemas.microsoft.com/office/powerpoint/2010/main" val="495709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11</a:t>
            </a:fld>
            <a:endParaRPr lang="en-US"/>
          </a:p>
        </p:txBody>
      </p:sp>
    </p:spTree>
    <p:extLst>
      <p:ext uri="{BB962C8B-B14F-4D97-AF65-F5344CB8AC3E}">
        <p14:creationId xmlns:p14="http://schemas.microsoft.com/office/powerpoint/2010/main" val="3740666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12</a:t>
            </a:fld>
            <a:endParaRPr lang="en-US"/>
          </a:p>
        </p:txBody>
      </p:sp>
    </p:spTree>
    <p:extLst>
      <p:ext uri="{BB962C8B-B14F-4D97-AF65-F5344CB8AC3E}">
        <p14:creationId xmlns:p14="http://schemas.microsoft.com/office/powerpoint/2010/main" val="3923995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14</a:t>
            </a:fld>
            <a:endParaRPr lang="en-US"/>
          </a:p>
        </p:txBody>
      </p:sp>
    </p:spTree>
    <p:extLst>
      <p:ext uri="{BB962C8B-B14F-4D97-AF65-F5344CB8AC3E}">
        <p14:creationId xmlns:p14="http://schemas.microsoft.com/office/powerpoint/2010/main" val="699483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132779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10/27/2023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10/27/2023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10/27/2023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10/27/2023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customXml" Target="../ink/ink1.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0938A-AE91-455D-42EF-F6EE4636E27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0171B75-C424-A414-4671-23D26DD11A94}"/>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16864BE6-E61B-FA91-89BB-D65CA55AFD7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02082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E0A69E-7006-206E-5EC8-720CB87839B8}"/>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6A10789-7835-0D6D-9347-9E1D8AAA5853}"/>
              </a:ext>
            </a:extLst>
          </p:cNvPr>
          <p:cNvPicPr>
            <a:picLocks noChangeAspect="1"/>
          </p:cNvPicPr>
          <p:nvPr/>
        </p:nvPicPr>
        <p:blipFill rotWithShape="1">
          <a:blip r:embed="rId3"/>
          <a:srcRect l="4007" t="17462" r="24075" b="3094"/>
          <a:stretch/>
        </p:blipFill>
        <p:spPr>
          <a:xfrm>
            <a:off x="0" y="-1"/>
            <a:ext cx="12192000" cy="6857999"/>
          </a:xfrm>
          <a:prstGeom prst="rect">
            <a:avLst/>
          </a:prstGeom>
        </p:spPr>
      </p:pic>
    </p:spTree>
    <p:extLst>
      <p:ext uri="{BB962C8B-B14F-4D97-AF65-F5344CB8AC3E}">
        <p14:creationId xmlns:p14="http://schemas.microsoft.com/office/powerpoint/2010/main" val="26554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E0A69E-7006-206E-5EC8-720CB87839B8}"/>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48ADA1F5-3F9E-73A4-FB75-34DEBEFBE0A5}"/>
              </a:ext>
            </a:extLst>
          </p:cNvPr>
          <p:cNvPicPr>
            <a:picLocks noChangeAspect="1"/>
          </p:cNvPicPr>
          <p:nvPr/>
        </p:nvPicPr>
        <p:blipFill rotWithShape="1">
          <a:blip r:embed="rId4"/>
          <a:srcRect l="4520" t="17279" r="19761" b="6048"/>
          <a:stretch/>
        </p:blipFill>
        <p:spPr>
          <a:xfrm>
            <a:off x="1" y="-1"/>
            <a:ext cx="12192000" cy="6857999"/>
          </a:xfrm>
          <a:prstGeom prst="rect">
            <a:avLst/>
          </a:prstGeom>
        </p:spPr>
      </p:pic>
    </p:spTree>
    <p:extLst>
      <p:ext uri="{BB962C8B-B14F-4D97-AF65-F5344CB8AC3E}">
        <p14:creationId xmlns:p14="http://schemas.microsoft.com/office/powerpoint/2010/main" val="252569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E0A69E-7006-206E-5EC8-720CB87839B8}"/>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CC741BA5-2AD0-1A8A-CE49-06F60665E935}"/>
              </a:ext>
            </a:extLst>
          </p:cNvPr>
          <p:cNvPicPr>
            <a:picLocks noChangeAspect="1"/>
          </p:cNvPicPr>
          <p:nvPr/>
        </p:nvPicPr>
        <p:blipFill rotWithShape="1">
          <a:blip r:embed="rId4"/>
          <a:srcRect l="4623" t="15992" r="19246" b="3827"/>
          <a:stretch/>
        </p:blipFill>
        <p:spPr>
          <a:xfrm>
            <a:off x="0" y="0"/>
            <a:ext cx="12192000" cy="6858000"/>
          </a:xfrm>
          <a:prstGeom prst="rect">
            <a:avLst/>
          </a:prstGeom>
        </p:spPr>
      </p:pic>
    </p:spTree>
    <p:extLst>
      <p:ext uri="{BB962C8B-B14F-4D97-AF65-F5344CB8AC3E}">
        <p14:creationId xmlns:p14="http://schemas.microsoft.com/office/powerpoint/2010/main" val="391751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8DB9B-E5DE-C152-D049-8581F43C317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B92786E-E911-0DBA-C4CC-999C92C338D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5765DCD0-0D9A-89F8-8671-A639E0A776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9620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DC-414A-EA60-A3C2-F88CAE90A62D}"/>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F1CB5C16-F5C0-D8B3-A29C-80C076D5DB37}"/>
              </a:ext>
            </a:extLst>
          </p:cNvPr>
          <p:cNvPicPr>
            <a:picLocks noChangeAspect="1"/>
          </p:cNvPicPr>
          <p:nvPr/>
        </p:nvPicPr>
        <p:blipFill rotWithShape="1">
          <a:blip r:embed="rId3"/>
          <a:srcRect t="1138"/>
          <a:stretch/>
        </p:blipFill>
        <p:spPr>
          <a:xfrm>
            <a:off x="0" y="0"/>
            <a:ext cx="11742234" cy="6858000"/>
          </a:xfrm>
          <a:prstGeom prst="rect">
            <a:avLst/>
          </a:prstGeom>
        </p:spPr>
      </p:pic>
    </p:spTree>
    <p:extLst>
      <p:ext uri="{BB962C8B-B14F-4D97-AF65-F5344CB8AC3E}">
        <p14:creationId xmlns:p14="http://schemas.microsoft.com/office/powerpoint/2010/main" val="1956370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pic>
        <p:nvPicPr>
          <p:cNvPr id="7" name="Picture 6">
            <a:extLst>
              <a:ext uri="{FF2B5EF4-FFF2-40B4-BE49-F238E27FC236}">
                <a16:creationId xmlns:a16="http://schemas.microsoft.com/office/drawing/2014/main" id="{3F6CFFAC-E4ED-AC27-3234-F7D288CBD776}"/>
              </a:ext>
            </a:extLst>
          </p:cNvPr>
          <p:cNvPicPr>
            <a:picLocks noChangeAspect="1"/>
          </p:cNvPicPr>
          <p:nvPr/>
        </p:nvPicPr>
        <p:blipFill>
          <a:blip r:embed="rId5"/>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Home</a:t>
            </a:r>
          </a:p>
        </p:txBody>
      </p:sp>
    </p:spTree>
    <p:extLst>
      <p:ext uri="{BB962C8B-B14F-4D97-AF65-F5344CB8AC3E}">
        <p14:creationId xmlns:p14="http://schemas.microsoft.com/office/powerpoint/2010/main" val="2446677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Main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lineChart ,barChart ,treemap ,stackedAreaChart ,card ,slicer ,gauge ,textbox ,image ,image ,image ,image ,image ,image ,image ,actionButton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Sales Overview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image ,textbox ,actionButton ,actionButton ,actionButton ,actionButton ,actionButton ,actionButton ,actionButton ,actionButton ,actionButton ,actionButton ,actionButton ,actionButton ,Sales by year ,card ,Customers by year ,card ,slicer ,Sales by quarters ,card ,Sales By Months ,card ,Orders by year.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years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3AA2-343D-7401-6511-88ED86C5BA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FA4342F-438F-CED3-4B9B-420F4BFC4D9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6C6F46B-03A3-BA11-CBDD-322DFDD0A83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121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Product price ,Top products ordered  ,Product Category  ,decompositionTreeVisual ,Category ,Sales amount by products ,card ,card ,card ,card ,image ,image ,image ,image ,image ,image ,image ,textbox ,actionButton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Product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elect Product ,Unit Price ,Sales Amount ,Rate ,Production Country  ,Supplier Name ,Product Name  ,Count of Orders  ,Subcategory Name  ,CategoryName  ,Sales Amount by Year ,image ,image ,image ,image ,image ,image ,image ,image ,image ,textbox ,image ,image ,image ,actionButton ,image ,image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Products Inact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ales by Stores ,Orders by Stores ,Customers by Stores  ,Employees by Store ,card ,card ,card ,card ,multiRowCard ,image ,card ,image ,image ,image ,image ,textbox ,image ,image ,actionButton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Stores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elect Store ,Customers Count ,Sales Amount ,Employees Count ,#1 Payment Method ,Employees Sats Rate ,Count of Orders  ,Store Name ,Country ,Sales Amount by Year ,image ,image ,image ,image ,image ,image ,image ,image ,image ,image ,textbox ,image ,actionButton ,image ,image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Stores Inact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ustomer acquisition over years ,Customers Gender ,Top purchasing customers ,Top Customers ordered ,Payment methods by customers  ,card ,card ,card ,card ,Customers by age  ,image ,image ,image ,image ,image ,image ,textbox ,image ,actionButton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Customers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card ,Orders by year ,Orders by age  ,Top products ordered ,Orders by stores ,Orders by gender ,image ,image ,image ,image ,textbox ,image ,image ,actionButton ,image ,actionButton ,actionButton ,actionButton ,actionButton ,actionButton ,actionButton ,slicer.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Orders Overview</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ales by Payment_methods ,Orders by Payment_methods ,Customers Payment ,slicer ,card ,Number of payments by name ,card ,card ,image ,image ,image ,textbox ,image ,image ,actionButton ,image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Payment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card ,columnChart ,clusteredBarChart ,multiRowCard ,donutChart ,slicer ,image ,image ,image ,image ,Employee count by country ,image ,actionButton ,image ,textbox ,image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Employee Overview</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lusteredColumnChart ,clusteredColumnChart ,clusteredBarChart ,Hiring employees by year ,slicer ,slicer ,card ,card ,card ,image ,image ,image ,image ,actionButton ,image ,textbox ,image ,image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Attrition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Total Employee by Age bins ,Total Employee by gender ,columnChart ,Active Employee by Age bins and Over_time ,card ,card ,card ,Average of salary  by stores ,columnChart ,image ,image ,image ,image ,image ,actionButton ,image ,textbox ,image ,image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Demographics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8966-CD88-ECC7-6362-B0B62C07306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860D2B-553D-5128-0AC3-D21634BE4DE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E2D50CA-A9CC-BFBB-8F87-630F401752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9951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4A875E-D03A-A16F-080F-F08520762B4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15659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3F1ED0-74A7-DBB6-1A70-266850BC3CAE}"/>
              </a:ext>
            </a:extLst>
          </p:cNvPr>
          <p:cNvPicPr>
            <a:picLocks noChangeAspect="1"/>
          </p:cNvPicPr>
          <p:nvPr/>
        </p:nvPicPr>
        <p:blipFill>
          <a:blip r:embed="rId3"/>
          <a:stretch>
            <a:fillRect/>
          </a:stretch>
        </p:blipFill>
        <p:spPr>
          <a:xfrm>
            <a:off x="925411" y="-9796"/>
            <a:ext cx="4991548" cy="6867796"/>
          </a:xfrm>
          <a:prstGeom prst="rect">
            <a:avLst/>
          </a:prstGeom>
        </p:spPr>
      </p:pic>
      <p:pic>
        <p:nvPicPr>
          <p:cNvPr id="7" name="Picture 6">
            <a:extLst>
              <a:ext uri="{FF2B5EF4-FFF2-40B4-BE49-F238E27FC236}">
                <a16:creationId xmlns:a16="http://schemas.microsoft.com/office/drawing/2014/main" id="{77A09C01-A3AC-8AEA-0A76-9462650FF288}"/>
              </a:ext>
            </a:extLst>
          </p:cNvPr>
          <p:cNvPicPr>
            <a:picLocks noChangeAspect="1"/>
          </p:cNvPicPr>
          <p:nvPr/>
        </p:nvPicPr>
        <p:blipFill>
          <a:blip r:embed="rId4"/>
          <a:stretch>
            <a:fillRect/>
          </a:stretch>
        </p:blipFill>
        <p:spPr>
          <a:xfrm>
            <a:off x="6379538" y="-9796"/>
            <a:ext cx="4848606" cy="6858000"/>
          </a:xfrm>
          <a:prstGeom prst="rect">
            <a:avLst/>
          </a:prstGeom>
        </p:spPr>
      </p:pic>
    </p:spTree>
    <p:extLst>
      <p:ext uri="{BB962C8B-B14F-4D97-AF65-F5344CB8AC3E}">
        <p14:creationId xmlns:p14="http://schemas.microsoft.com/office/powerpoint/2010/main" val="469967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35C7-A32B-6B99-1CBF-19BFA48A7A5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E942913-B0E6-1C64-153D-F87EEB495E7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B22495C-DA6D-A0EF-A70A-B592DDA84F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960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36DFFB-5939-7A68-393E-F9E89882D4DE}"/>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233807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858DFE-EC1D-6AE2-EB70-7BF8CBE82A60}"/>
              </a:ext>
            </a:extLst>
          </p:cNvPr>
          <p:cNvPicPr>
            <a:picLocks noChangeAspect="1"/>
          </p:cNvPicPr>
          <p:nvPr/>
        </p:nvPicPr>
        <p:blipFill rotWithShape="1">
          <a:blip r:embed="rId3"/>
          <a:srcRect t="3765"/>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6CACCA4-7CAE-9BA1-A144-B25715152B8B}"/>
              </a:ext>
            </a:extLst>
          </p:cNvPr>
          <p:cNvPicPr>
            <a:picLocks noChangeAspect="1"/>
          </p:cNvPicPr>
          <p:nvPr/>
        </p:nvPicPr>
        <p:blipFill rotWithShape="1">
          <a:blip r:embed="rId3"/>
          <a:srcRect l="622" t="96150" r="79191" b="1132"/>
          <a:stretch/>
        </p:blipFill>
        <p:spPr>
          <a:xfrm>
            <a:off x="4130936" y="5475643"/>
            <a:ext cx="4507454" cy="697285"/>
          </a:xfrm>
          <a:prstGeom prst="rect">
            <a:avLst/>
          </a:prstGeom>
        </p:spPr>
      </p:pic>
      <p:cxnSp>
        <p:nvCxnSpPr>
          <p:cNvPr id="15" name="Straight Connector 14">
            <a:extLst>
              <a:ext uri="{FF2B5EF4-FFF2-40B4-BE49-F238E27FC236}">
                <a16:creationId xmlns:a16="http://schemas.microsoft.com/office/drawing/2014/main" id="{2F3BBB53-7F30-0306-0A8C-E120A8539FF4}"/>
              </a:ext>
            </a:extLst>
          </p:cNvPr>
          <p:cNvCxnSpPr>
            <a:cxnSpLocks/>
          </p:cNvCxnSpPr>
          <p:nvPr/>
        </p:nvCxnSpPr>
        <p:spPr>
          <a:xfrm flipH="1">
            <a:off x="2151528" y="6144325"/>
            <a:ext cx="1920240" cy="548640"/>
          </a:xfrm>
          <a:prstGeom prst="line">
            <a:avLst/>
          </a:prstGeom>
          <a:ln w="1905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830EA843-ECC6-EE24-AF25-A2DF4B3A1BE3}"/>
                  </a:ext>
                </a:extLst>
              </p14:cNvPr>
              <p14:cNvContentPartPr/>
              <p14:nvPr/>
            </p14:nvContentPartPr>
            <p14:xfrm>
              <a:off x="4722755" y="5776348"/>
              <a:ext cx="1204200" cy="360"/>
            </p14:xfrm>
          </p:contentPart>
        </mc:Choice>
        <mc:Fallback xmlns="">
          <p:pic>
            <p:nvPicPr>
              <p:cNvPr id="34" name="Ink 33">
                <a:extLst>
                  <a:ext uri="{FF2B5EF4-FFF2-40B4-BE49-F238E27FC236}">
                    <a16:creationId xmlns:a16="http://schemas.microsoft.com/office/drawing/2014/main" id="{830EA843-ECC6-EE24-AF25-A2DF4B3A1BE3}"/>
                  </a:ext>
                </a:extLst>
              </p:cNvPr>
              <p:cNvPicPr/>
              <p:nvPr/>
            </p:nvPicPr>
            <p:blipFill>
              <a:blip r:embed="rId5"/>
              <a:stretch>
                <a:fillRect/>
              </a:stretch>
            </p:blipFill>
            <p:spPr>
              <a:xfrm>
                <a:off x="4632755" y="5596708"/>
                <a:ext cx="1383840" cy="360000"/>
              </a:xfrm>
              <a:prstGeom prst="rect">
                <a:avLst/>
              </a:prstGeom>
            </p:spPr>
          </p:pic>
        </mc:Fallback>
      </mc:AlternateContent>
      <p:sp>
        <p:nvSpPr>
          <p:cNvPr id="35" name="TextBox 34">
            <a:extLst>
              <a:ext uri="{FF2B5EF4-FFF2-40B4-BE49-F238E27FC236}">
                <a16:creationId xmlns:a16="http://schemas.microsoft.com/office/drawing/2014/main" id="{1D5DB571-B84A-6A5C-7645-5585FE757646}"/>
              </a:ext>
            </a:extLst>
          </p:cNvPr>
          <p:cNvSpPr txBox="1"/>
          <p:nvPr/>
        </p:nvSpPr>
        <p:spPr>
          <a:xfrm>
            <a:off x="7637929" y="4467405"/>
            <a:ext cx="3334871" cy="707886"/>
          </a:xfrm>
          <a:prstGeom prst="rect">
            <a:avLst/>
          </a:prstGeom>
          <a:noFill/>
        </p:spPr>
        <p:txBody>
          <a:bodyPr wrap="square" rtlCol="0">
            <a:spAutoFit/>
          </a:bodyPr>
          <a:lstStyle/>
          <a:p>
            <a:r>
              <a:rPr lang="en-US" sz="2000" b="1" dirty="0">
                <a:latin typeface="Raleway" pitchFamily="2" charset="0"/>
              </a:rPr>
              <a:t>Before</a:t>
            </a:r>
            <a:r>
              <a:rPr lang="en-US" sz="2000" dirty="0">
                <a:latin typeface="Raleway" pitchFamily="2" charset="0"/>
              </a:rPr>
              <a:t> placing an order </a:t>
            </a:r>
          </a:p>
          <a:p>
            <a:r>
              <a:rPr lang="en-US" sz="2000" dirty="0">
                <a:latin typeface="Raleway" pitchFamily="2" charset="0"/>
              </a:rPr>
              <a:t>,Orders count = </a:t>
            </a:r>
            <a:r>
              <a:rPr lang="en-US" sz="2000" b="1" dirty="0">
                <a:highlight>
                  <a:srgbClr val="FFFF00"/>
                </a:highlight>
                <a:latin typeface="MS PGothic" panose="020B0600070205080204" pitchFamily="34" charset="-128"/>
                <a:ea typeface="MS PGothic" panose="020B0600070205080204" pitchFamily="34" charset="-128"/>
              </a:rPr>
              <a:t>5624</a:t>
            </a:r>
          </a:p>
        </p:txBody>
      </p:sp>
    </p:spTree>
    <p:extLst>
      <p:ext uri="{BB962C8B-B14F-4D97-AF65-F5344CB8AC3E}">
        <p14:creationId xmlns:p14="http://schemas.microsoft.com/office/powerpoint/2010/main" val="682314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C733CC-0E96-9457-95A5-95BFC467D148}"/>
              </a:ext>
            </a:extLst>
          </p:cNvPr>
          <p:cNvPicPr>
            <a:picLocks noGrp="1" noChangeAspect="1"/>
          </p:cNvPicPr>
          <p:nvPr>
            <p:ph idx="1"/>
          </p:nvPr>
        </p:nvPicPr>
        <p:blipFill>
          <a:blip r:embed="rId3"/>
          <a:stretch>
            <a:fillRect/>
          </a:stretch>
        </p:blipFill>
        <p:spPr>
          <a:xfrm>
            <a:off x="0" y="0"/>
            <a:ext cx="12193778" cy="6858000"/>
          </a:xfrm>
        </p:spPr>
      </p:pic>
    </p:spTree>
    <p:extLst>
      <p:ext uri="{BB962C8B-B14F-4D97-AF65-F5344CB8AC3E}">
        <p14:creationId xmlns:p14="http://schemas.microsoft.com/office/powerpoint/2010/main" val="202639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C8AC-C476-E779-1285-292A437D96A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7FA7AF-EE00-6911-1BB0-7A964031BE98}"/>
              </a:ext>
            </a:extLst>
          </p:cNvPr>
          <p:cNvPicPr>
            <a:picLocks noGrp="1" noChangeAspect="1"/>
          </p:cNvPicPr>
          <p:nvPr>
            <p:ph idx="1"/>
          </p:nvPr>
        </p:nvPicPr>
        <p:blipFill>
          <a:blip r:embed="rId3"/>
          <a:stretch>
            <a:fillRect/>
          </a:stretch>
        </p:blipFill>
        <p:spPr>
          <a:xfrm>
            <a:off x="0" y="-1"/>
            <a:ext cx="12192000" cy="6858001"/>
          </a:xfrm>
        </p:spPr>
      </p:pic>
      <p:cxnSp>
        <p:nvCxnSpPr>
          <p:cNvPr id="6" name="Straight Connector 5">
            <a:extLst>
              <a:ext uri="{FF2B5EF4-FFF2-40B4-BE49-F238E27FC236}">
                <a16:creationId xmlns:a16="http://schemas.microsoft.com/office/drawing/2014/main" id="{7EB4F805-5F1D-8AE0-7C26-B7DC21E3FFF3}"/>
              </a:ext>
            </a:extLst>
          </p:cNvPr>
          <p:cNvCxnSpPr>
            <a:cxnSpLocks/>
          </p:cNvCxnSpPr>
          <p:nvPr/>
        </p:nvCxnSpPr>
        <p:spPr>
          <a:xfrm flipH="1">
            <a:off x="1947133" y="6144325"/>
            <a:ext cx="1920240" cy="548640"/>
          </a:xfrm>
          <a:prstGeom prst="line">
            <a:avLst/>
          </a:prstGeom>
          <a:ln w="19050">
            <a:solidFill>
              <a:schemeClr val="tx1"/>
            </a:solidFill>
            <a:prstDash val="sysDot"/>
          </a:ln>
        </p:spPr>
        <p:style>
          <a:lnRef idx="1">
            <a:schemeClr val="dk1"/>
          </a:lnRef>
          <a:fillRef idx="0">
            <a:schemeClr val="dk1"/>
          </a:fillRef>
          <a:effectRef idx="0">
            <a:schemeClr val="dk1"/>
          </a:effectRef>
          <a:fontRef idx="minor">
            <a:schemeClr val="tx1"/>
          </a:fontRef>
        </p:style>
      </p:cxnSp>
      <p:pic>
        <p:nvPicPr>
          <p:cNvPr id="7" name="Content Placeholder 4">
            <a:extLst>
              <a:ext uri="{FF2B5EF4-FFF2-40B4-BE49-F238E27FC236}">
                <a16:creationId xmlns:a16="http://schemas.microsoft.com/office/drawing/2014/main" id="{06300019-2A24-413E-F9EC-462F5FEEF172}"/>
              </a:ext>
            </a:extLst>
          </p:cNvPr>
          <p:cNvPicPr>
            <a:picLocks noChangeAspect="1"/>
          </p:cNvPicPr>
          <p:nvPr/>
        </p:nvPicPr>
        <p:blipFill rotWithShape="1">
          <a:blip r:embed="rId3"/>
          <a:srcRect t="95786" r="80603"/>
          <a:stretch/>
        </p:blipFill>
        <p:spPr>
          <a:xfrm>
            <a:off x="3921163" y="5335793"/>
            <a:ext cx="4731572" cy="819290"/>
          </a:xfrm>
          <a:prstGeom prst="rect">
            <a:avLst/>
          </a:prstGeom>
        </p:spPr>
      </p:pic>
      <p:sp>
        <p:nvSpPr>
          <p:cNvPr id="8" name="TextBox 7">
            <a:extLst>
              <a:ext uri="{FF2B5EF4-FFF2-40B4-BE49-F238E27FC236}">
                <a16:creationId xmlns:a16="http://schemas.microsoft.com/office/drawing/2014/main" id="{377F805D-1713-B4E9-831C-FD96BB73D396}"/>
              </a:ext>
            </a:extLst>
          </p:cNvPr>
          <p:cNvSpPr txBox="1"/>
          <p:nvPr/>
        </p:nvSpPr>
        <p:spPr>
          <a:xfrm>
            <a:off x="7637929" y="4467405"/>
            <a:ext cx="3334871" cy="707886"/>
          </a:xfrm>
          <a:prstGeom prst="rect">
            <a:avLst/>
          </a:prstGeom>
          <a:noFill/>
        </p:spPr>
        <p:txBody>
          <a:bodyPr wrap="square" rtlCol="0">
            <a:spAutoFit/>
          </a:bodyPr>
          <a:lstStyle/>
          <a:p>
            <a:r>
              <a:rPr lang="en-US" sz="2000" b="1" dirty="0">
                <a:latin typeface="Raleway" pitchFamily="2" charset="0"/>
              </a:rPr>
              <a:t>After</a:t>
            </a:r>
            <a:r>
              <a:rPr lang="en-US" sz="2000" dirty="0">
                <a:latin typeface="Raleway" pitchFamily="2" charset="0"/>
              </a:rPr>
              <a:t> placing two orders </a:t>
            </a:r>
          </a:p>
          <a:p>
            <a:r>
              <a:rPr lang="en-US" sz="2000" dirty="0">
                <a:latin typeface="Raleway" pitchFamily="2" charset="0"/>
              </a:rPr>
              <a:t>,Orders count = </a:t>
            </a:r>
            <a:r>
              <a:rPr lang="en-US" sz="2000" b="1" dirty="0">
                <a:highlight>
                  <a:srgbClr val="FFFF00"/>
                </a:highlight>
                <a:latin typeface="MS PGothic" panose="020B0600070205080204" pitchFamily="34" charset="-128"/>
                <a:ea typeface="MS PGothic" panose="020B0600070205080204" pitchFamily="34" charset="-128"/>
              </a:rPr>
              <a:t>5626</a:t>
            </a:r>
          </a:p>
        </p:txBody>
      </p:sp>
    </p:spTree>
    <p:extLst>
      <p:ext uri="{BB962C8B-B14F-4D97-AF65-F5344CB8AC3E}">
        <p14:creationId xmlns:p14="http://schemas.microsoft.com/office/powerpoint/2010/main" val="2128919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35CE6C-16AA-58D2-62FD-70377463A194}"/>
              </a:ext>
            </a:extLst>
          </p:cNvPr>
          <p:cNvPicPr>
            <a:picLocks noGrp="1" noChangeAspect="1"/>
          </p:cNvPicPr>
          <p:nvPr>
            <p:ph idx="1"/>
          </p:nvPr>
        </p:nvPicPr>
        <p:blipFill>
          <a:blip r:embed="rId3"/>
          <a:stretch>
            <a:fillRect/>
          </a:stretch>
        </p:blipFill>
        <p:spPr>
          <a:xfrm>
            <a:off x="0" y="46297"/>
            <a:ext cx="8657863" cy="6858001"/>
          </a:xfrm>
        </p:spPr>
      </p:pic>
    </p:spTree>
    <p:extLst>
      <p:ext uri="{BB962C8B-B14F-4D97-AF65-F5344CB8AC3E}">
        <p14:creationId xmlns:p14="http://schemas.microsoft.com/office/powerpoint/2010/main" val="2239673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DC867B-C267-775B-838D-83F7629BDE9F}"/>
              </a:ext>
            </a:extLst>
          </p:cNvPr>
          <p:cNvPicPr>
            <a:picLocks noChangeAspect="1"/>
          </p:cNvPicPr>
          <p:nvPr/>
        </p:nvPicPr>
        <p:blipFill>
          <a:blip r:embed="rId2"/>
          <a:stretch>
            <a:fillRect/>
          </a:stretch>
        </p:blipFill>
        <p:spPr>
          <a:xfrm>
            <a:off x="0" y="0"/>
            <a:ext cx="7721600" cy="6858000"/>
          </a:xfrm>
          <a:prstGeom prst="rect">
            <a:avLst/>
          </a:prstGeom>
        </p:spPr>
      </p:pic>
    </p:spTree>
    <p:extLst>
      <p:ext uri="{BB962C8B-B14F-4D97-AF65-F5344CB8AC3E}">
        <p14:creationId xmlns:p14="http://schemas.microsoft.com/office/powerpoint/2010/main" val="2482246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46016E-87EA-C591-1B3B-96953FFBDA39}"/>
              </a:ext>
            </a:extLst>
          </p:cNvPr>
          <p:cNvPicPr>
            <a:picLocks noChangeAspect="1"/>
          </p:cNvPicPr>
          <p:nvPr/>
        </p:nvPicPr>
        <p:blipFill rotWithShape="1">
          <a:blip r:embed="rId2"/>
          <a:srcRect r="4255"/>
          <a:stretch/>
        </p:blipFill>
        <p:spPr>
          <a:xfrm>
            <a:off x="0" y="0"/>
            <a:ext cx="9076268" cy="6858000"/>
          </a:xfrm>
          <a:prstGeom prst="rect">
            <a:avLst/>
          </a:prstGeom>
        </p:spPr>
      </p:pic>
    </p:spTree>
    <p:extLst>
      <p:ext uri="{BB962C8B-B14F-4D97-AF65-F5344CB8AC3E}">
        <p14:creationId xmlns:p14="http://schemas.microsoft.com/office/powerpoint/2010/main" val="399538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B0F59-A11B-A346-BA4C-2C8AF58552B2}"/>
              </a:ext>
            </a:extLst>
          </p:cNvPr>
          <p:cNvPicPr>
            <a:picLocks noChangeAspect="1"/>
          </p:cNvPicPr>
          <p:nvPr/>
        </p:nvPicPr>
        <p:blipFill>
          <a:blip r:embed="rId3"/>
          <a:stretch>
            <a:fillRect/>
          </a:stretch>
        </p:blipFill>
        <p:spPr>
          <a:xfrm>
            <a:off x="0" y="23149"/>
            <a:ext cx="12192000" cy="6858000"/>
          </a:xfrm>
          <a:prstGeom prst="rect">
            <a:avLst/>
          </a:prstGeom>
        </p:spPr>
      </p:pic>
      <p:pic>
        <p:nvPicPr>
          <p:cNvPr id="6" name="Picture 5">
            <a:extLst>
              <a:ext uri="{FF2B5EF4-FFF2-40B4-BE49-F238E27FC236}">
                <a16:creationId xmlns:a16="http://schemas.microsoft.com/office/drawing/2014/main" id="{626AE30B-69C8-9819-5D43-94E733F4DF3F}"/>
              </a:ext>
            </a:extLst>
          </p:cNvPr>
          <p:cNvPicPr>
            <a:picLocks noChangeAspect="1"/>
          </p:cNvPicPr>
          <p:nvPr/>
        </p:nvPicPr>
        <p:blipFill rotWithShape="1">
          <a:blip r:embed="rId4"/>
          <a:srcRect l="11145" t="4822" r="7968" b="1719"/>
          <a:stretch/>
        </p:blipFill>
        <p:spPr>
          <a:xfrm>
            <a:off x="2936838" y="319605"/>
            <a:ext cx="7250653" cy="6523279"/>
          </a:xfrm>
          <a:prstGeom prst="rect">
            <a:avLst/>
          </a:prstGeom>
        </p:spPr>
      </p:pic>
      <p:sp>
        <p:nvSpPr>
          <p:cNvPr id="9" name="Title 9">
            <a:extLst>
              <a:ext uri="{FF2B5EF4-FFF2-40B4-BE49-F238E27FC236}">
                <a16:creationId xmlns:a16="http://schemas.microsoft.com/office/drawing/2014/main" id="{CEDF3E92-7F1A-3E02-DF18-0DAC00E3581B}"/>
              </a:ext>
            </a:extLst>
          </p:cNvPr>
          <p:cNvSpPr txBox="1">
            <a:spLocks/>
          </p:cNvSpPr>
          <p:nvPr/>
        </p:nvSpPr>
        <p:spPr>
          <a:xfrm>
            <a:off x="0" y="23149"/>
            <a:ext cx="4805082" cy="262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a:solidFill>
                  <a:srgbClr val="1F53CF"/>
                </a:solidFill>
                <a:latin typeface="Raleway" pitchFamily="2" charset="0"/>
              </a:rPr>
              <a:t>Database Diagram</a:t>
            </a:r>
          </a:p>
          <a:p>
            <a:pPr algn="ctr"/>
            <a:r>
              <a:rPr lang="en-US" sz="2800" spc="300" dirty="0">
                <a:solidFill>
                  <a:srgbClr val="1F53CF"/>
                </a:solidFill>
                <a:latin typeface="Raleway" pitchFamily="2" charset="0"/>
              </a:rPr>
              <a:t>(Data Warehouse)</a:t>
            </a:r>
          </a:p>
        </p:txBody>
      </p:sp>
    </p:spTree>
    <p:extLst>
      <p:ext uri="{BB962C8B-B14F-4D97-AF65-F5344CB8AC3E}">
        <p14:creationId xmlns:p14="http://schemas.microsoft.com/office/powerpoint/2010/main" val="127421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1360EA-3758-D288-75D2-342621977FC8}"/>
              </a:ext>
            </a:extLst>
          </p:cNvPr>
          <p:cNvPicPr>
            <a:picLocks noChangeAspect="1"/>
          </p:cNvPicPr>
          <p:nvPr/>
        </p:nvPicPr>
        <p:blipFill>
          <a:blip r:embed="rId3"/>
          <a:stretch>
            <a:fillRect/>
          </a:stretch>
        </p:blipFill>
        <p:spPr>
          <a:xfrm>
            <a:off x="0" y="0"/>
            <a:ext cx="8311242" cy="6858000"/>
          </a:xfrm>
          <a:prstGeom prst="rect">
            <a:avLst/>
          </a:prstGeom>
        </p:spPr>
      </p:pic>
    </p:spTree>
    <p:extLst>
      <p:ext uri="{BB962C8B-B14F-4D97-AF65-F5344CB8AC3E}">
        <p14:creationId xmlns:p14="http://schemas.microsoft.com/office/powerpoint/2010/main" val="1984355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91B61-712E-BD6A-EC35-F4BB0BD05A98}"/>
              </a:ext>
            </a:extLst>
          </p:cNvPr>
          <p:cNvPicPr>
            <a:picLocks noChangeAspect="1"/>
          </p:cNvPicPr>
          <p:nvPr/>
        </p:nvPicPr>
        <p:blipFill>
          <a:blip r:embed="rId2"/>
          <a:stretch>
            <a:fillRect/>
          </a:stretch>
        </p:blipFill>
        <p:spPr>
          <a:xfrm>
            <a:off x="0" y="0"/>
            <a:ext cx="6511706" cy="3273778"/>
          </a:xfrm>
          <a:prstGeom prst="rect">
            <a:avLst/>
          </a:prstGeom>
        </p:spPr>
      </p:pic>
    </p:spTree>
    <p:extLst>
      <p:ext uri="{BB962C8B-B14F-4D97-AF65-F5344CB8AC3E}">
        <p14:creationId xmlns:p14="http://schemas.microsoft.com/office/powerpoint/2010/main" val="1754531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9C6A80-A907-C907-2D3C-C0B27920D130}"/>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1236098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872067-07C9-313E-B042-913F25A82C40}"/>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782703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5A77543-DB62-FF8D-A1E9-234717FEE626}"/>
              </a:ext>
            </a:extLst>
          </p:cNvPr>
          <p:cNvPicPr>
            <a:picLocks noChangeAspect="1"/>
          </p:cNvPicPr>
          <p:nvPr/>
        </p:nvPicPr>
        <p:blipFill>
          <a:blip r:embed="rId2"/>
          <a:stretch>
            <a:fillRect/>
          </a:stretch>
        </p:blipFill>
        <p:spPr>
          <a:xfrm>
            <a:off x="0" y="23149"/>
            <a:ext cx="12192000" cy="6858000"/>
          </a:xfrm>
          <a:prstGeom prst="rect">
            <a:avLst/>
          </a:prstGeom>
        </p:spPr>
      </p:pic>
      <p:pic>
        <p:nvPicPr>
          <p:cNvPr id="21" name="Picture 20">
            <a:extLst>
              <a:ext uri="{FF2B5EF4-FFF2-40B4-BE49-F238E27FC236}">
                <a16:creationId xmlns:a16="http://schemas.microsoft.com/office/drawing/2014/main" id="{6F465C52-E0AA-203C-88AB-DB1B229C6FF7}"/>
              </a:ext>
            </a:extLst>
          </p:cNvPr>
          <p:cNvPicPr>
            <a:picLocks noChangeAspect="1"/>
          </p:cNvPicPr>
          <p:nvPr/>
        </p:nvPicPr>
        <p:blipFill rotWithShape="1">
          <a:blip r:embed="rId3"/>
          <a:srcRect l="13516" r="18236"/>
          <a:stretch/>
        </p:blipFill>
        <p:spPr>
          <a:xfrm>
            <a:off x="5088369" y="461944"/>
            <a:ext cx="2657139" cy="6235845"/>
          </a:xfrm>
          <a:prstGeom prst="rect">
            <a:avLst/>
          </a:prstGeom>
        </p:spPr>
      </p:pic>
      <p:pic>
        <p:nvPicPr>
          <p:cNvPr id="22" name="Picture 21">
            <a:extLst>
              <a:ext uri="{FF2B5EF4-FFF2-40B4-BE49-F238E27FC236}">
                <a16:creationId xmlns:a16="http://schemas.microsoft.com/office/drawing/2014/main" id="{7D052C49-F582-EDAC-D729-A35915ED5831}"/>
              </a:ext>
            </a:extLst>
          </p:cNvPr>
          <p:cNvPicPr>
            <a:picLocks noChangeAspect="1"/>
          </p:cNvPicPr>
          <p:nvPr/>
        </p:nvPicPr>
        <p:blipFill>
          <a:blip r:embed="rId4"/>
          <a:stretch>
            <a:fillRect/>
          </a:stretch>
        </p:blipFill>
        <p:spPr>
          <a:xfrm>
            <a:off x="7745508" y="461944"/>
            <a:ext cx="2087413" cy="2586395"/>
          </a:xfrm>
          <a:prstGeom prst="rect">
            <a:avLst/>
          </a:prstGeom>
        </p:spPr>
      </p:pic>
      <p:sp>
        <p:nvSpPr>
          <p:cNvPr id="23" name="Title 9">
            <a:extLst>
              <a:ext uri="{FF2B5EF4-FFF2-40B4-BE49-F238E27FC236}">
                <a16:creationId xmlns:a16="http://schemas.microsoft.com/office/drawing/2014/main" id="{8B5825F5-2439-5B81-442C-94232FF84986}"/>
              </a:ext>
            </a:extLst>
          </p:cNvPr>
          <p:cNvSpPr txBox="1">
            <a:spLocks/>
          </p:cNvSpPr>
          <p:nvPr/>
        </p:nvSpPr>
        <p:spPr>
          <a:xfrm>
            <a:off x="-43462" y="23149"/>
            <a:ext cx="4805082" cy="262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a:solidFill>
                  <a:srgbClr val="1F53CF"/>
                </a:solidFill>
                <a:latin typeface="Raleway" pitchFamily="2" charset="0"/>
              </a:rPr>
              <a:t>Stored Procedures</a:t>
            </a:r>
          </a:p>
        </p:txBody>
      </p:sp>
    </p:spTree>
    <p:extLst>
      <p:ext uri="{BB962C8B-B14F-4D97-AF65-F5344CB8AC3E}">
        <p14:creationId xmlns:p14="http://schemas.microsoft.com/office/powerpoint/2010/main" val="3256654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14CD-EFA1-5171-EF35-88B2FDF5062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64B04CC-0C43-75B5-873A-A1FAECAB5C96}"/>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0243F2-67D7-90AA-FFA5-3272F91C63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8297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6C349D-4505-3D57-CD13-79576550DE0E}"/>
              </a:ext>
            </a:extLst>
          </p:cNvPr>
          <p:cNvPicPr>
            <a:picLocks noChangeAspect="1"/>
          </p:cNvPicPr>
          <p:nvPr/>
        </p:nvPicPr>
        <p:blipFill>
          <a:blip r:embed="rId3"/>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A746CA0D-710B-B372-F414-21D150B5B567}"/>
              </a:ext>
            </a:extLst>
          </p:cNvPr>
          <p:cNvPicPr>
            <a:picLocks noChangeAspect="1"/>
          </p:cNvPicPr>
          <p:nvPr/>
        </p:nvPicPr>
        <p:blipFill rotWithShape="1">
          <a:blip r:embed="rId4"/>
          <a:srcRect l="4235" t="18572" r="33840" b="3017"/>
          <a:stretch/>
        </p:blipFill>
        <p:spPr>
          <a:xfrm>
            <a:off x="1194097" y="457300"/>
            <a:ext cx="9144000" cy="5615424"/>
          </a:xfrm>
          <a:prstGeom prst="rect">
            <a:avLst/>
          </a:prstGeom>
        </p:spPr>
      </p:pic>
      <p:pic>
        <p:nvPicPr>
          <p:cNvPr id="14" name="Picture 13">
            <a:extLst>
              <a:ext uri="{FF2B5EF4-FFF2-40B4-BE49-F238E27FC236}">
                <a16:creationId xmlns:a16="http://schemas.microsoft.com/office/drawing/2014/main" id="{98C9E9D2-3070-D158-4D8A-A22EB98CF2B2}"/>
              </a:ext>
            </a:extLst>
          </p:cNvPr>
          <p:cNvPicPr>
            <a:picLocks noChangeAspect="1"/>
          </p:cNvPicPr>
          <p:nvPr/>
        </p:nvPicPr>
        <p:blipFill rotWithShape="1">
          <a:blip r:embed="rId4"/>
          <a:srcRect l="4110" t="16621" r="19966" b="4783"/>
          <a:stretch/>
        </p:blipFill>
        <p:spPr>
          <a:xfrm>
            <a:off x="0" y="-10594"/>
            <a:ext cx="12192001" cy="6858000"/>
          </a:xfrm>
          <a:prstGeom prst="rect">
            <a:avLst/>
          </a:prstGeom>
        </p:spPr>
      </p:pic>
    </p:spTree>
    <p:extLst>
      <p:ext uri="{BB962C8B-B14F-4D97-AF65-F5344CB8AC3E}">
        <p14:creationId xmlns:p14="http://schemas.microsoft.com/office/powerpoint/2010/main" val="3880769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623783F-2CC1-F898-F013-4581E88B017D}"/>
              </a:ext>
            </a:extLst>
          </p:cNvPr>
          <p:cNvPicPr>
            <a:picLocks noChangeAspect="1"/>
          </p:cNvPicPr>
          <p:nvPr/>
        </p:nvPicPr>
        <p:blipFill>
          <a:blip r:embed="rId3"/>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B96EEBB-58F9-5AE7-2767-2B86E80619F4}"/>
              </a:ext>
            </a:extLst>
          </p:cNvPr>
          <p:cNvPicPr>
            <a:picLocks noChangeAspect="1"/>
          </p:cNvPicPr>
          <p:nvPr/>
        </p:nvPicPr>
        <p:blipFill rotWithShape="1">
          <a:blip r:embed="rId4"/>
          <a:srcRect l="4520" t="19032" r="12466" b="3313"/>
          <a:stretch/>
        </p:blipFill>
        <p:spPr>
          <a:xfrm>
            <a:off x="0" y="0"/>
            <a:ext cx="12079266" cy="6858000"/>
          </a:xfrm>
          <a:prstGeom prst="rect">
            <a:avLst/>
          </a:prstGeom>
        </p:spPr>
      </p:pic>
      <p:pic>
        <p:nvPicPr>
          <p:cNvPr id="16" name="Picture 15">
            <a:extLst>
              <a:ext uri="{FF2B5EF4-FFF2-40B4-BE49-F238E27FC236}">
                <a16:creationId xmlns:a16="http://schemas.microsoft.com/office/drawing/2014/main" id="{B84125E9-9D26-F79C-2163-FEAA1A42FEC6}"/>
              </a:ext>
            </a:extLst>
          </p:cNvPr>
          <p:cNvPicPr>
            <a:picLocks noChangeAspect="1"/>
          </p:cNvPicPr>
          <p:nvPr/>
        </p:nvPicPr>
        <p:blipFill rotWithShape="1">
          <a:blip r:embed="rId4"/>
          <a:srcRect l="4007" t="16501" r="20068" b="5422"/>
          <a:stretch/>
        </p:blipFill>
        <p:spPr>
          <a:xfrm>
            <a:off x="0" y="1"/>
            <a:ext cx="12222459" cy="6858000"/>
          </a:xfrm>
          <a:prstGeom prst="rect">
            <a:avLst/>
          </a:prstGeom>
        </p:spPr>
      </p:pic>
    </p:spTree>
    <p:extLst>
      <p:ext uri="{BB962C8B-B14F-4D97-AF65-F5344CB8AC3E}">
        <p14:creationId xmlns:p14="http://schemas.microsoft.com/office/powerpoint/2010/main" val="1826579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3E0F5E-BBC9-D5DF-D066-899384DAAA9E}"/>
              </a:ext>
            </a:extLst>
          </p:cNvPr>
          <p:cNvPicPr>
            <a:picLocks noChangeAspect="1"/>
          </p:cNvPicPr>
          <p:nvPr/>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3A141E6-1871-DE71-FB35-4337F6EF48A1}"/>
              </a:ext>
            </a:extLst>
          </p:cNvPr>
          <p:cNvPicPr>
            <a:picLocks noChangeAspect="1"/>
          </p:cNvPicPr>
          <p:nvPr/>
        </p:nvPicPr>
        <p:blipFill rotWithShape="1">
          <a:blip r:embed="rId3"/>
          <a:srcRect l="4213" t="16333" r="20788" b="2739"/>
          <a:stretch/>
        </p:blipFill>
        <p:spPr>
          <a:xfrm>
            <a:off x="0" y="0"/>
            <a:ext cx="12192000" cy="6858000"/>
          </a:xfrm>
          <a:prstGeom prst="rect">
            <a:avLst/>
          </a:prstGeom>
        </p:spPr>
      </p:pic>
    </p:spTree>
    <p:extLst>
      <p:ext uri="{BB962C8B-B14F-4D97-AF65-F5344CB8AC3E}">
        <p14:creationId xmlns:p14="http://schemas.microsoft.com/office/powerpoint/2010/main" val="39076123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325</TotalTime>
  <Words>1786</Words>
  <Application>Microsoft Office PowerPoint</Application>
  <PresentationFormat>Widescreen</PresentationFormat>
  <Paragraphs>989</Paragraphs>
  <Slides>43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MS PGothic</vt:lpstr>
      <vt:lpstr>Arial</vt:lpstr>
      <vt:lpstr>Calibri</vt:lpstr>
      <vt:lpstr>Calibri Light</vt:lpstr>
      <vt:lpstr>Raleway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vt:lpstr>
      <vt:lpstr>Home</vt:lpstr>
      <vt:lpstr>Main </vt:lpstr>
      <vt:lpstr>Sales Overview</vt:lpstr>
      <vt:lpstr>years</vt:lpstr>
      <vt:lpstr>Product</vt:lpstr>
      <vt:lpstr>Products Inact</vt:lpstr>
      <vt:lpstr>Stores</vt:lpstr>
      <vt:lpstr>Stores Inact</vt:lpstr>
      <vt:lpstr>Customers</vt:lpstr>
      <vt:lpstr>Orders Overview</vt:lpstr>
      <vt:lpstr>Payment</vt:lpstr>
      <vt:lpstr>Employee Overview</vt:lpstr>
      <vt:lpstr>Attrition</vt:lpstr>
      <vt:lpstr>Demographics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Amr Soliman</cp:lastModifiedBy>
  <cp:revision>16</cp:revision>
  <dcterms:created xsi:type="dcterms:W3CDTF">2016-09-04T11:54:55Z</dcterms:created>
  <dcterms:modified xsi:type="dcterms:W3CDTF">2023-10-27T11:26:46Z</dcterms:modified>
</cp:coreProperties>
</file>